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</p:sldIdLst>
  <p:sldSz cx="9144000" cy="5143500" type="screen16x9"/>
  <p:notesSz cx="6858000" cy="9144000"/>
  <p:embeddedFontLst>
    <p:embeddedFont>
      <p:font typeface="Kalam" panose="020B0604020202020204" charset="0"/>
      <p:regular r:id="rId27"/>
      <p:bold r:id="rId28"/>
    </p:embeddedFont>
    <p:embeddedFont>
      <p:font typeface="Merriweather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4B53DC-533B-462F-A69C-7D08C500138F}">
  <a:tblStyle styleId="{A54B53DC-533B-462F-A69C-7D08C50013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BLANK_1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croller.it/pp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kala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ontsquirrel.com/fonts/merriweathe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5087900" y="891775"/>
            <a:ext cx="3598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>
                <a:solidFill>
                  <a:schemeClr val="lt1"/>
                </a:solidFill>
              </a:rPr>
              <a:t>Un’immagine vale più di mille parole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4294967295"/>
          </p:nvPr>
        </p:nvSpPr>
        <p:spPr>
          <a:xfrm>
            <a:off x="5087900" y="2043500"/>
            <a:ext cx="3598800" cy="241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it-IT" dirty="0"/>
              <a:t>Un'idea complessa può essere trasmessa con una singola immagine, consentendo di assorbire rapidamente grandi quantità di dati.</a:t>
            </a:r>
            <a:endParaRPr dirty="0"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t="2631" b="33495"/>
          <a:stretch/>
        </p:blipFill>
        <p:spPr>
          <a:xfrm>
            <a:off x="701100" y="658050"/>
            <a:ext cx="3827400" cy="3827400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 idx="4294967295"/>
          </p:nvPr>
        </p:nvSpPr>
        <p:spPr>
          <a:xfrm>
            <a:off x="518225" y="519550"/>
            <a:ext cx="47541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>
                <a:solidFill>
                  <a:schemeClr val="dk1"/>
                </a:solidFill>
              </a:rPr>
              <a:t>Vuoi un grande impatto?</a:t>
            </a:r>
            <a:br>
              <a:rPr lang="it-IT" dirty="0">
                <a:solidFill>
                  <a:schemeClr val="dk1"/>
                </a:solidFill>
              </a:rPr>
            </a:br>
            <a:r>
              <a:rPr lang="it-IT" dirty="0">
                <a:solidFill>
                  <a:schemeClr val="dk1"/>
                </a:solidFill>
              </a:rPr>
              <a:t>Usa una grande immagine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Usa i diagrammi per esprimere le tue idee</a:t>
            </a:r>
            <a:endParaRPr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3" name="Google Shape;133;p23"/>
          <p:cNvSpPr/>
          <p:nvPr/>
        </p:nvSpPr>
        <p:spPr>
          <a:xfrm rot="-3280065">
            <a:off x="5830577" y="2402935"/>
            <a:ext cx="1167180" cy="116484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3"/>
          <p:cNvGrpSpPr/>
          <p:nvPr/>
        </p:nvGrpSpPr>
        <p:grpSpPr>
          <a:xfrm>
            <a:off x="6076595" y="2062202"/>
            <a:ext cx="2609061" cy="2908812"/>
            <a:chOff x="4184863" y="1520198"/>
            <a:chExt cx="2958454" cy="3298347"/>
          </a:xfrm>
        </p:grpSpPr>
        <p:sp>
          <p:nvSpPr>
            <p:cNvPr id="135" name="Google Shape;135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7" name="Google Shape;137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38" name="Google Shape;138;p23"/>
          <p:cNvGrpSpPr/>
          <p:nvPr/>
        </p:nvGrpSpPr>
        <p:grpSpPr>
          <a:xfrm>
            <a:off x="4906197" y="658631"/>
            <a:ext cx="2904605" cy="2842289"/>
            <a:chOff x="2857731" y="-71332"/>
            <a:chExt cx="3293577" cy="3222916"/>
          </a:xfrm>
        </p:grpSpPr>
        <p:sp>
          <p:nvSpPr>
            <p:cNvPr id="139" name="Google Shape;139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1" name="Google Shape;141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42" name="Google Shape;142;p23"/>
          <p:cNvGrpSpPr/>
          <p:nvPr/>
        </p:nvGrpSpPr>
        <p:grpSpPr>
          <a:xfrm>
            <a:off x="4114388" y="2207250"/>
            <a:ext cx="3020008" cy="2753538"/>
            <a:chOff x="1959887" y="1684671"/>
            <a:chExt cx="3424433" cy="3122279"/>
          </a:xfrm>
        </p:grpSpPr>
        <p:sp>
          <p:nvSpPr>
            <p:cNvPr id="143" name="Google Shape;143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5" name="Google Shape;145;p23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 le tabelle per confrontare i dati</a:t>
            </a:r>
            <a:endParaRPr dirty="0"/>
          </a:p>
        </p:txBody>
      </p:sp>
      <p:graphicFrame>
        <p:nvGraphicFramePr>
          <p:cNvPr id="151" name="Google Shape;151;p24"/>
          <p:cNvGraphicFramePr/>
          <p:nvPr>
            <p:extLst>
              <p:ext uri="{D42A27DB-BD31-4B8C-83A1-F6EECF244321}">
                <p14:modId xmlns:p14="http://schemas.microsoft.com/office/powerpoint/2010/main" val="3103483619"/>
              </p:ext>
            </p:extLst>
          </p:nvPr>
        </p:nvGraphicFramePr>
        <p:xfrm>
          <a:off x="4115700" y="1564481"/>
          <a:ext cx="4571100" cy="3079000"/>
        </p:xfrm>
        <a:graphic>
          <a:graphicData uri="http://schemas.openxmlformats.org/drawingml/2006/table">
            <a:tbl>
              <a:tblPr>
                <a:noFill/>
                <a:tableStyleId>{A54B53DC-533B-462F-A69C-7D08C500138F}</a:tableStyleId>
              </a:tblPr>
              <a:tblGrid>
                <a:gridCol w="114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Giallo</a:t>
                      </a:r>
                      <a:endParaRPr sz="1100" dirty="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Blu</a:t>
                      </a:r>
                      <a:endParaRPr sz="1100" dirty="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Arancione</a:t>
                      </a:r>
                      <a:endParaRPr sz="1100" dirty="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24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</a:t>
                      </a:r>
                      <a:endParaRPr sz="1800" dirty="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 idx="4294967295"/>
          </p:nvPr>
        </p:nvSpPr>
        <p:spPr>
          <a:xfrm>
            <a:off x="2286450" y="205975"/>
            <a:ext cx="4571100" cy="53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Map</a:t>
            </a:r>
            <a:r>
              <a:rPr lang="it-IT" dirty="0" err="1">
                <a:solidFill>
                  <a:schemeClr val="lt1"/>
                </a:solidFill>
              </a:rPr>
              <a:t>pa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4089048" y="1600050"/>
            <a:ext cx="819600" cy="2517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scroller</a:t>
            </a:r>
            <a:endParaRPr sz="10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1226900" y="2034325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2" name="Google Shape;162;p25"/>
          <p:cNvCxnSpPr/>
          <p:nvPr/>
        </p:nvCxnSpPr>
        <p:spPr>
          <a:xfrm>
            <a:off x="2941750" y="3623350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3" name="Google Shape;163;p25"/>
          <p:cNvCxnSpPr/>
          <p:nvPr/>
        </p:nvCxnSpPr>
        <p:spPr>
          <a:xfrm>
            <a:off x="3954025" y="1827366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4" name="Google Shape;164;p25"/>
          <p:cNvCxnSpPr/>
          <p:nvPr/>
        </p:nvCxnSpPr>
        <p:spPr>
          <a:xfrm>
            <a:off x="4572000" y="3925350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5" name="Google Shape;165;p25"/>
          <p:cNvCxnSpPr/>
          <p:nvPr/>
        </p:nvCxnSpPr>
        <p:spPr>
          <a:xfrm>
            <a:off x="6775525" y="2286025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6" name="Google Shape;166;p25"/>
          <p:cNvCxnSpPr/>
          <p:nvPr/>
        </p:nvCxnSpPr>
        <p:spPr>
          <a:xfrm>
            <a:off x="7473200" y="3981275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it-IT" dirty="0" err="1">
                <a:solidFill>
                  <a:schemeClr val="lt1"/>
                </a:solidFill>
              </a:rPr>
              <a:t>Whoa</a:t>
            </a:r>
            <a:r>
              <a:rPr lang="it-IT" dirty="0">
                <a:solidFill>
                  <a:schemeClr val="lt1"/>
                </a:solidFill>
              </a:rPr>
              <a:t>! È un gran numero, non sei orgoglioso?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ctrTitle" idx="4294967295"/>
          </p:nvPr>
        </p:nvSpPr>
        <p:spPr>
          <a:xfrm>
            <a:off x="4115700" y="419400"/>
            <a:ext cx="43425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1"/>
                </a:solidFill>
              </a:rPr>
              <a:t>89,526,124€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4294967295"/>
          </p:nvPr>
        </p:nvSpPr>
        <p:spPr>
          <a:xfrm>
            <a:off x="4115700" y="1258908"/>
            <a:ext cx="4342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400" dirty="0"/>
              <a:t>Sono un sacco di soldi</a:t>
            </a:r>
            <a:endParaRPr sz="2400" dirty="0"/>
          </a:p>
        </p:txBody>
      </p:sp>
      <p:sp>
        <p:nvSpPr>
          <p:cNvPr id="180" name="Google Shape;180;p27"/>
          <p:cNvSpPr txBox="1">
            <a:spLocks noGrp="1"/>
          </p:cNvSpPr>
          <p:nvPr>
            <p:ph type="ctrTitle" idx="4294967295"/>
          </p:nvPr>
        </p:nvSpPr>
        <p:spPr>
          <a:xfrm>
            <a:off x="4115700" y="3200692"/>
            <a:ext cx="43425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100%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4294967295"/>
          </p:nvPr>
        </p:nvSpPr>
        <p:spPr>
          <a:xfrm>
            <a:off x="4115700" y="4040200"/>
            <a:ext cx="4342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400" dirty="0"/>
              <a:t>Ottimo successo!</a:t>
            </a:r>
            <a:endParaRPr sz="2400" dirty="0"/>
          </a:p>
        </p:txBody>
      </p:sp>
      <p:sp>
        <p:nvSpPr>
          <p:cNvPr id="182" name="Google Shape;182;p27"/>
          <p:cNvSpPr txBox="1">
            <a:spLocks noGrp="1"/>
          </p:cNvSpPr>
          <p:nvPr>
            <p:ph type="ctrTitle" idx="4294967295"/>
          </p:nvPr>
        </p:nvSpPr>
        <p:spPr>
          <a:xfrm>
            <a:off x="4115700" y="1810046"/>
            <a:ext cx="43425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185,244 </a:t>
            </a:r>
            <a:r>
              <a:rPr lang="it-IT" sz="4800" dirty="0"/>
              <a:t>utenti</a:t>
            </a:r>
            <a:endParaRPr sz="4800" dirty="0"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4294967295"/>
          </p:nvPr>
        </p:nvSpPr>
        <p:spPr>
          <a:xfrm>
            <a:off x="4115700" y="2649554"/>
            <a:ext cx="4342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2400" dirty="0"/>
              <a:t>E molti utenti</a:t>
            </a:r>
            <a:endParaRPr sz="2400" dirty="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Il nostro processo è semplice</a:t>
            </a:r>
            <a:endParaRPr dirty="0"/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4115700" y="1518148"/>
            <a:ext cx="3744900" cy="5103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primo</a:t>
            </a:r>
            <a:endParaRPr sz="2400" dirty="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115700" y="2742130"/>
            <a:ext cx="3744900" cy="510300"/>
          </a:xfrm>
          <a:prstGeom prst="rect">
            <a:avLst/>
          </a:prstGeom>
          <a:noFill/>
          <a:ln w="9525" cap="rnd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second</a:t>
            </a:r>
            <a:r>
              <a:rPr lang="it-IT" sz="2400" dirty="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endParaRPr sz="2400" dirty="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115700" y="3966112"/>
            <a:ext cx="3744900" cy="51030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ultimo</a:t>
            </a:r>
            <a:endParaRPr sz="2400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94" name="Google Shape;194;p28"/>
          <p:cNvCxnSpPr/>
          <p:nvPr/>
        </p:nvCxnSpPr>
        <p:spPr>
          <a:xfrm>
            <a:off x="5988150" y="1997130"/>
            <a:ext cx="0" cy="713700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dash"/>
            <a:round/>
            <a:headEnd type="oval" w="sm" len="sm"/>
            <a:tailEnd type="triangle" w="sm" len="sm"/>
          </a:ln>
        </p:spPr>
      </p:cxnSp>
      <p:cxnSp>
        <p:nvCxnSpPr>
          <p:cNvPr id="195" name="Google Shape;195;p28"/>
          <p:cNvCxnSpPr/>
          <p:nvPr/>
        </p:nvCxnSpPr>
        <p:spPr>
          <a:xfrm>
            <a:off x="5988150" y="3221112"/>
            <a:ext cx="0" cy="713700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dash"/>
            <a:round/>
            <a:headEnd type="oval" w="sm" len="sm"/>
            <a:tailEnd type="triangl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Rivediamo alcuni concetti</a:t>
            </a:r>
            <a:endParaRPr dirty="0"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dirty="0"/>
              <a:t>Giallo</a:t>
            </a:r>
            <a:endParaRPr sz="1100"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100" dirty="0"/>
              <a:t>È il colore dell'oro, del burro e dei limoni maturi. Nello spettro della luce visibile, il giallo si trova tra il verde e l'arancione.</a:t>
            </a:r>
            <a:endParaRPr sz="1100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2"/>
          </p:nvPr>
        </p:nvSpPr>
        <p:spPr>
          <a:xfrm>
            <a:off x="4808737" y="13331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Bl</a:t>
            </a:r>
            <a:r>
              <a:rPr lang="it-IT" sz="1100" b="1" dirty="0"/>
              <a:t>u</a:t>
            </a:r>
            <a:endParaRPr sz="1100"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100" dirty="0"/>
              <a:t>È il colore del cielo limpido e del mare profondo. Si trova tra viola e verde sullo spettro ottico.</a:t>
            </a:r>
            <a:endParaRPr sz="1100" dirty="0"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3"/>
          </p:nvPr>
        </p:nvSpPr>
        <p:spPr>
          <a:xfrm>
            <a:off x="6763325" y="13331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R</a:t>
            </a:r>
            <a:r>
              <a:rPr lang="it-IT" sz="1100" b="1" dirty="0"/>
              <a:t>osso</a:t>
            </a:r>
            <a:endParaRPr sz="1100" b="1" dirty="0"/>
          </a:p>
          <a:p>
            <a:pPr marL="0" lvl="0" indent="0">
              <a:spcBef>
                <a:spcPts val="1000"/>
              </a:spcBef>
              <a:buNone/>
            </a:pPr>
            <a:r>
              <a:rPr lang="it-IT" sz="1100" dirty="0"/>
              <a:t>È il colore del sangue e per questo è stato storicamente associato a sacrificio, pericolo e coraggio.</a:t>
            </a:r>
            <a:endParaRPr sz="1100" dirty="0"/>
          </a:p>
        </p:txBody>
      </p:sp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2854150" y="30857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dirty="0"/>
              <a:t>Giallo</a:t>
            </a:r>
            <a:endParaRPr sz="1100"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100" dirty="0"/>
              <a:t>È il colore dell'oro, del burro e dei limoni maturi. Nello spettro della luce visibile, il giallo si trova tra il verde e l'arancione.</a:t>
            </a:r>
            <a:endParaRPr sz="1100" dirty="0"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2"/>
          </p:nvPr>
        </p:nvSpPr>
        <p:spPr>
          <a:xfrm>
            <a:off x="4808737" y="30857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Blu</a:t>
            </a:r>
            <a:endParaRPr sz="1100"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100" dirty="0"/>
              <a:t>È il colore del cielo limpido e del mare profondo. Si trova tra viola e verde sullo spettro ottico.</a:t>
            </a:r>
            <a:endParaRPr sz="1100" dirty="0"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3"/>
          </p:nvPr>
        </p:nvSpPr>
        <p:spPr>
          <a:xfrm>
            <a:off x="6763325" y="30857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R</a:t>
            </a:r>
            <a:r>
              <a:rPr lang="it-IT" sz="1100" b="1" dirty="0"/>
              <a:t>osso</a:t>
            </a:r>
            <a:endParaRPr sz="1100" b="1" dirty="0"/>
          </a:p>
          <a:p>
            <a:pPr marL="0" lvl="0" indent="0">
              <a:spcBef>
                <a:spcPts val="1000"/>
              </a:spcBef>
              <a:buNone/>
            </a:pPr>
            <a:r>
              <a:rPr lang="it-IT" sz="1100" dirty="0"/>
              <a:t>È il colore del sangue e per questo è stato storicamente associato a sacrificio, pericolo e coraggio.</a:t>
            </a:r>
            <a:endParaRPr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1000"/>
              </a:spcAft>
              <a:buNone/>
            </a:pPr>
            <a:r>
              <a:rPr lang="it-IT" dirty="0"/>
              <a:t>Puoi inserire grafici da Excel</a:t>
            </a:r>
            <a:endParaRPr dirty="0"/>
          </a:p>
        </p:txBody>
      </p:sp>
      <p:sp>
        <p:nvSpPr>
          <p:cNvPr id="213" name="Google Shape;213;p3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14" name="Google Shape;214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300" y="152400"/>
            <a:ext cx="4686421" cy="41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Istruzioni per l’uso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2854150" y="1413219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EDIT</a:t>
            </a:r>
            <a:r>
              <a:rPr lang="it-IT" sz="1200" b="1" dirty="0"/>
              <a:t>A</a:t>
            </a:r>
            <a:r>
              <a:rPr lang="en" sz="1200" b="1" dirty="0"/>
              <a:t> IN POWERPOINT®</a:t>
            </a:r>
            <a:endParaRPr sz="1200" dirty="0"/>
          </a:p>
          <a:p>
            <a:pPr marL="0" lvl="0" indent="0">
              <a:spcBef>
                <a:spcPts val="1000"/>
              </a:spcBef>
              <a:buNone/>
            </a:pPr>
            <a:r>
              <a:rPr lang="it-IT" sz="1200" dirty="0"/>
              <a:t>Ricorda di scaricare ed installare I font utilizzati in questa presentazione (troverai il link ai font necessari nella slide ‘Stile della Presentazione’)</a:t>
            </a:r>
            <a:endParaRPr sz="1200" b="1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dirty="0">
                <a:solidFill>
                  <a:schemeClr val="accent1"/>
                </a:solidFill>
              </a:rPr>
              <a:t>Grazie</a:t>
            </a:r>
            <a:r>
              <a:rPr lang="en" sz="4000" dirty="0">
                <a:solidFill>
                  <a:schemeClr val="accent1"/>
                </a:solidFill>
              </a:rPr>
              <a:t>!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b="1" dirty="0"/>
              <a:t>Qualche domanda?</a:t>
            </a:r>
          </a:p>
          <a:p>
            <a:pPr marL="0" lvl="0" indent="0">
              <a:buNone/>
            </a:pPr>
            <a:r>
              <a:rPr lang="it-IT" dirty="0"/>
              <a:t>Puoi scrivermi a:</a:t>
            </a:r>
          </a:p>
          <a:p>
            <a:pPr marL="0" lvl="0" indent="0">
              <a:buNone/>
            </a:pPr>
            <a:r>
              <a:rPr lang="it-IT" dirty="0"/>
              <a:t>username@email.it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Ringraziamenti</a:t>
            </a:r>
            <a:endParaRPr dirty="0"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 ringraziamento speciale a tutte le persone che hanno creato e rilasciato gratuitamente queste fantastiche risorse:</a:t>
            </a:r>
          </a:p>
          <a:p>
            <a:pPr marL="0" lvl="0" indent="0">
              <a:buNone/>
            </a:pPr>
            <a:endParaRPr lang="it-IT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⪢"/>
            </a:pPr>
            <a:r>
              <a:rPr lang="it-IT" dirty="0"/>
              <a:t>Foto di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Unsplash</a:t>
            </a:r>
            <a:endParaRPr lang="en" u="sng" dirty="0">
              <a:solidFill>
                <a:schemeClr val="hlink"/>
              </a:solidFill>
            </a:endParaRPr>
          </a:p>
          <a:p>
            <a:pPr indent="-381000">
              <a:buSzPts val="2400"/>
            </a:pPr>
            <a:r>
              <a:rPr lang="it-IT" dirty="0"/>
              <a:t>Presentazione di </a:t>
            </a:r>
            <a:r>
              <a:rPr lang="it-IT" dirty="0" err="1">
                <a:hlinkClick r:id="rId4"/>
              </a:rPr>
              <a:t>Scroller</a:t>
            </a:r>
            <a:endParaRPr lang="it-IT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⪢"/>
            </a:pPr>
            <a:endParaRPr sz="2400"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58326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400" dirty="0"/>
              <a:t>Questa presentazione usa le seguenti specifiche tipografiche e colori</a:t>
            </a:r>
            <a:r>
              <a:rPr lang="en" sz="1400" dirty="0"/>
              <a:t>: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⪢"/>
            </a:pPr>
            <a:r>
              <a:rPr lang="en" sz="1400" dirty="0"/>
              <a:t>Tit</a:t>
            </a:r>
            <a:r>
              <a:rPr lang="it-IT" sz="1400" dirty="0" err="1"/>
              <a:t>olo</a:t>
            </a:r>
            <a:r>
              <a:rPr lang="en" sz="1400" dirty="0"/>
              <a:t>: </a:t>
            </a:r>
            <a:r>
              <a:rPr lang="en" sz="1400" b="1" dirty="0"/>
              <a:t>Kalam</a:t>
            </a:r>
            <a:endParaRPr sz="1400" b="1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⪢"/>
            </a:pPr>
            <a:r>
              <a:rPr lang="it-IT" sz="1400" dirty="0"/>
              <a:t>Testo</a:t>
            </a:r>
            <a:r>
              <a:rPr lang="en" sz="1400" dirty="0"/>
              <a:t>: </a:t>
            </a:r>
            <a:r>
              <a:rPr lang="en" sz="1400" b="1" dirty="0"/>
              <a:t>Merriweather</a:t>
            </a:r>
            <a:endParaRPr sz="14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Scarica gratis su</a:t>
            </a:r>
            <a:r>
              <a:rPr lang="en" sz="1400" dirty="0"/>
              <a:t>: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https://www.fontsquirrel.com/fonts/kalam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hlink"/>
                </a:solidFill>
                <a:hlinkClick r:id="rId4"/>
              </a:rPr>
              <a:t>https://www.fontsquirrel.com/fonts/merriweather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Stile della presentazione</a:t>
            </a:r>
            <a:endParaRPr dirty="0"/>
          </a:p>
        </p:txBody>
      </p:sp>
      <p:sp>
        <p:nvSpPr>
          <p:cNvPr id="267" name="Google Shape;267;p36"/>
          <p:cNvSpPr txBox="1"/>
          <p:nvPr/>
        </p:nvSpPr>
        <p:spPr>
          <a:xfrm>
            <a:off x="2854200" y="4247850"/>
            <a:ext cx="5832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dirty="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Non è necessario mantenere questa diapositiva nella presentazione. È qui solo per servirti come guida alla progettazione se devi creare nuove diapositive o scaricare i caratteri per modificare la presentazione in PowerPoint®</a:t>
            </a:r>
            <a:endParaRPr sz="1200" dirty="0">
              <a:solidFill>
                <a:schemeClr val="accent5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7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7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7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7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7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7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7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7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7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7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7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7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7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7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7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6297454" y="324788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7191074" y="324787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6482170" y="345873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7636309" y="375613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37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900" b="1" dirty="0"/>
              <a:t>Le icone sono facilmente editabili. 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Ciò significa che puoi:</a:t>
            </a:r>
          </a:p>
          <a:p>
            <a:pPr lvl="0" indent="-285750">
              <a:spcBef>
                <a:spcPts val="1000"/>
              </a:spcBef>
              <a:buSzPts val="900"/>
            </a:pPr>
            <a:r>
              <a:rPr lang="it-IT" sz="900" dirty="0"/>
              <a:t>Ridimensionarle senza perdere qualità.</a:t>
            </a:r>
          </a:p>
          <a:p>
            <a:pPr lvl="0" indent="-285750">
              <a:spcBef>
                <a:spcPts val="1000"/>
              </a:spcBef>
              <a:buSzPts val="900"/>
            </a:pPr>
            <a:r>
              <a:rPr lang="it-IT" sz="900" dirty="0"/>
              <a:t>Cambiare colore di riempimento e opacità.</a:t>
            </a:r>
            <a:r>
              <a:rPr lang="en" sz="900" dirty="0"/>
              <a:t> </a:t>
            </a:r>
            <a:endParaRPr sz="900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900" dirty="0"/>
              <a:t>Bello vero? :)</a:t>
            </a:r>
            <a:br>
              <a:rPr lang="en" sz="900" dirty="0"/>
            </a:br>
            <a:endParaRPr lang="en" sz="900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900" dirty="0"/>
              <a:t>Esempi:</a:t>
            </a:r>
            <a:br>
              <a:rPr lang="en" sz="900" dirty="0"/>
            </a:br>
            <a:br>
              <a:rPr lang="en" sz="900" dirty="0"/>
            </a:br>
            <a:br>
              <a:rPr lang="en" sz="900" dirty="0"/>
            </a:br>
            <a:endParaRPr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chemeClr val="dk1"/>
                </a:solidFill>
                <a:highlight>
                  <a:schemeClr val="accent3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it-IT" sz="2400" dirty="0">
                <a:solidFill>
                  <a:schemeClr val="dk1"/>
                </a:solidFill>
                <a:highlight>
                  <a:schemeClr val="accent3"/>
                </a:highlight>
                <a:latin typeface="Merriweather"/>
                <a:ea typeface="Merriweather"/>
                <a:cs typeface="Merriweather"/>
                <a:sym typeface="Merriweather"/>
              </a:rPr>
              <a:t>e molte altre</a:t>
            </a:r>
            <a:r>
              <a:rPr lang="en" sz="2400" dirty="0">
                <a:solidFill>
                  <a:schemeClr val="dk1"/>
                </a:solidFill>
                <a:highlight>
                  <a:schemeClr val="accent3"/>
                </a:highlight>
                <a:latin typeface="Merriweather"/>
                <a:ea typeface="Merriweather"/>
                <a:cs typeface="Merriweather"/>
                <a:sym typeface="Merriweather"/>
              </a:rPr>
              <a:t>...</a:t>
            </a:r>
            <a:endParaRPr sz="2400" dirty="0">
              <a:solidFill>
                <a:schemeClr val="dk1"/>
              </a:solidFill>
              <a:highlight>
                <a:schemeClr val="accent3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4" name="Google Shape;364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lt1"/>
                </a:solidFill>
              </a:rPr>
              <a:t>😉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365" name="Google Shape;365;p3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66" name="Google Shape;366;p38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it-IT" sz="1400" b="1" dirty="0"/>
              <a:t>Puoi anche usare qualsiasi emoji come icona!</a:t>
            </a:r>
            <a:br>
              <a:rPr lang="en" sz="1400" dirty="0"/>
            </a:br>
            <a:r>
              <a:rPr lang="it-IT" sz="1400" dirty="0"/>
              <a:t>E ovviamente puoi ridimensionarle senza perdere qualità.</a:t>
            </a: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dirty="0">
                <a:solidFill>
                  <a:schemeClr val="accent1"/>
                </a:solidFill>
              </a:rPr>
              <a:t>Ciao</a:t>
            </a:r>
            <a:r>
              <a:rPr lang="en" sz="4000" dirty="0">
                <a:solidFill>
                  <a:schemeClr val="accent1"/>
                </a:solidFill>
              </a:rPr>
              <a:t>!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360312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Sono </a:t>
            </a:r>
            <a:r>
              <a:rPr lang="en" b="1" dirty="0"/>
              <a:t>Jayden Smith</a:t>
            </a:r>
            <a:endParaRPr b="1" dirty="0"/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it-IT" dirty="0"/>
              <a:t>Sono qui perché adoro fare presentazioni.</a:t>
            </a: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it-IT" dirty="0"/>
              <a:t>Puoi trovarmi anche qui username@email.it</a:t>
            </a:r>
            <a:endParaRPr b="1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39688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lvl="0"/>
            <a:r>
              <a:rPr lang="it-IT" dirty="0"/>
              <a:t>Titolo di transizione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it-IT" dirty="0"/>
              <a:t>Inizia con il primo set di slide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it-IT" i="0" dirty="0"/>
              <a:t>Le citazioni sono comunemente usate come mezzo di ispirazione e per invocare pensieri emozionali nel lettore.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Questo è il titolo di una slide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Qui hai una lista di cose</a:t>
            </a:r>
          </a:p>
          <a:p>
            <a:pPr lvl="0"/>
            <a:r>
              <a:rPr lang="it-IT" dirty="0"/>
              <a:t>E del testo</a:t>
            </a:r>
          </a:p>
          <a:p>
            <a:pPr lvl="0"/>
            <a:r>
              <a:rPr lang="it-IT" dirty="0"/>
              <a:t>Ma ricorda di non sovraccaricare le tue slide con troppi contenuti</a:t>
            </a:r>
          </a:p>
          <a:p>
            <a:pPr marL="101600" lvl="0" indent="0">
              <a:buNone/>
            </a:pPr>
            <a:endParaRPr lang="it-IT" dirty="0"/>
          </a:p>
          <a:p>
            <a:pPr marL="101600" lvl="0" indent="0">
              <a:buNone/>
            </a:pPr>
            <a:r>
              <a:rPr lang="it-IT" dirty="0"/>
              <a:t>Il tuo pubblico ti ascolta o legge le slide, ma non farà entrambe le cose.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 idx="4294967295"/>
          </p:nvPr>
        </p:nvSpPr>
        <p:spPr>
          <a:xfrm>
            <a:off x="4717200" y="2116750"/>
            <a:ext cx="3963504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>
                <a:solidFill>
                  <a:schemeClr val="accent1"/>
                </a:solidFill>
              </a:rPr>
              <a:t>Concetto Chiave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4294967295"/>
          </p:nvPr>
        </p:nvSpPr>
        <p:spPr>
          <a:xfrm>
            <a:off x="4717200" y="3411555"/>
            <a:ext cx="3741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it-IT" dirty="0"/>
              <a:t>Porta l'attenzione del tuo pubblico su un concetto chiave usando icone o illustrazioni</a:t>
            </a: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75665" y="556401"/>
            <a:ext cx="1356919" cy="137498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 rot="1473054">
            <a:off x="4841902" y="1242931"/>
            <a:ext cx="793332" cy="7727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3969" y="471325"/>
            <a:ext cx="347339" cy="3375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4448455" y="2058405"/>
            <a:ext cx="247093" cy="2401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Bianco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dirty="0"/>
              <a:t>È il colore del latte e della neve fresca, il colore prodotto dalla combinazione di tutti i colori dello spettro visibile.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Puoi anche dividere i tuoi contenuti </a:t>
            </a:r>
            <a:endParaRPr dirty="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Nero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dirty="0"/>
              <a:t>È il colore del carbone, dell'ebano e dello spazio. È il colore più scuro, il risultato dell'assenza o del completo assorbimento della luce.</a:t>
            </a:r>
            <a:endParaRPr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In due o tre colonne</a:t>
            </a:r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Giallo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dirty="0"/>
              <a:t>È il colore dell'oro, del burro e dei limoni maturi. Nello spettro della luce visibile, il giallo si trova tra il verde e l'arancione.</a:t>
            </a:r>
            <a:endParaRPr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2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Blu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dirty="0"/>
              <a:t>È il colore del cielo limpido e del mare profondo. Si trova tra viola e verde sullo spettro ottico.</a:t>
            </a:r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3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Rosso</a:t>
            </a:r>
            <a:endParaRPr b="1" dirty="0"/>
          </a:p>
          <a:p>
            <a:pPr marL="0" lvl="0" indent="0">
              <a:spcBef>
                <a:spcPts val="1000"/>
              </a:spcBef>
              <a:buNone/>
            </a:pPr>
            <a:r>
              <a:rPr lang="it-IT" dirty="0"/>
              <a:t>È il colore del sangue e per questo è stato storicamente associato a sacrificio, pericolo e coraggio.</a:t>
            </a:r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743</Words>
  <Application>Microsoft Office PowerPoint</Application>
  <PresentationFormat>Presentazione su schermo (16:9)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Merriweather</vt:lpstr>
      <vt:lpstr>Kalam</vt:lpstr>
      <vt:lpstr>Arial</vt:lpstr>
      <vt:lpstr>Woodville template</vt:lpstr>
      <vt:lpstr>Questo è il titolo</vt:lpstr>
      <vt:lpstr>Istruzioni per l’uso</vt:lpstr>
      <vt:lpstr>Ciao!</vt:lpstr>
      <vt:lpstr>1. Titolo di transizione</vt:lpstr>
      <vt:lpstr>Presentazione standard di PowerPoint</vt:lpstr>
      <vt:lpstr>Questo è il titolo di una slide</vt:lpstr>
      <vt:lpstr>Concetto Chiave</vt:lpstr>
      <vt:lpstr>Puoi anche dividere i tuoi contenuti </vt:lpstr>
      <vt:lpstr>In due o tre colonne</vt:lpstr>
      <vt:lpstr>Un’immagine vale più di mille parole</vt:lpstr>
      <vt:lpstr>Vuoi un grande impatto? Usa una grande immagine</vt:lpstr>
      <vt:lpstr>Usa i diagrammi per esprimere le tue idee</vt:lpstr>
      <vt:lpstr>E le tabelle per confrontare i dati</vt:lpstr>
      <vt:lpstr>Mappa</vt:lpstr>
      <vt:lpstr>89,526,124</vt:lpstr>
      <vt:lpstr>89,526,124€</vt:lpstr>
      <vt:lpstr>Il nostro processo è semplice</vt:lpstr>
      <vt:lpstr>Rivediamo alcuni concetti</vt:lpstr>
      <vt:lpstr>Presentazione standard di PowerPoint</vt:lpstr>
      <vt:lpstr>Grazie!</vt:lpstr>
      <vt:lpstr>Ringraziamenti</vt:lpstr>
      <vt:lpstr>Stile della presentazione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Questo è il titolo</dc:title>
  <dc:creator>Utente</dc:creator>
  <cp:lastModifiedBy>Amedeo Landi</cp:lastModifiedBy>
  <cp:revision>4</cp:revision>
  <dcterms:modified xsi:type="dcterms:W3CDTF">2020-03-06T09:59:34Z</dcterms:modified>
</cp:coreProperties>
</file>